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7" r:id="rId1"/>
  </p:sldMasterIdLst>
  <p:sldIdLst>
    <p:sldId id="261" r:id="rId2"/>
    <p:sldId id="275" r:id="rId3"/>
    <p:sldId id="257" r:id="rId4"/>
    <p:sldId id="259" r:id="rId5"/>
    <p:sldId id="276" r:id="rId6"/>
    <p:sldId id="277" r:id="rId7"/>
    <p:sldId id="274" r:id="rId8"/>
    <p:sldId id="268" r:id="rId9"/>
    <p:sldId id="260" r:id="rId10"/>
    <p:sldId id="265" r:id="rId11"/>
    <p:sldId id="264" r:id="rId12"/>
    <p:sldId id="267" r:id="rId13"/>
    <p:sldId id="271" r:id="rId14"/>
    <p:sldId id="272" r:id="rId15"/>
    <p:sldId id="27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91" autoAdjust="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7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7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60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1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196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4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41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122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553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57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5796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41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7103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575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32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91D03-082A-4E35-B4A7-55BC8F795C2F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80705BE-809E-49AD-B727-FB42054AA7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59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38A68-1A7F-438F-ADF9-E8E08A1C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026942"/>
            <a:ext cx="10689360" cy="2025748"/>
          </a:xfrm>
        </p:spPr>
        <p:txBody>
          <a:bodyPr>
            <a:noAutofit/>
          </a:bodyPr>
          <a:lstStyle/>
          <a:p>
            <a:pPr algn="ctr"/>
            <a:r>
              <a:rPr lang="tt-RU" sz="6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6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6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белемеңне</a:t>
            </a:r>
            <a:r>
              <a:rPr lang="ru-RU" sz="6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күтәрү</a:t>
            </a:r>
            <a:r>
              <a:rPr lang="ru-RU" sz="6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6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өстендә</a:t>
            </a:r>
            <a:r>
              <a:rPr lang="ru-RU" sz="6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</a:t>
            </a:r>
            <a:endParaRPr lang="ru-RU" sz="6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E90125-26C0-4117-80D5-4B5459EA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64037" y="3671668"/>
            <a:ext cx="7399606" cy="2293034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r>
              <a:rPr lang="tt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Хисамова Зөлфия Минзөфәр кызы</a:t>
            </a:r>
          </a:p>
          <a:p>
            <a:pPr algn="r">
              <a:spcBef>
                <a:spcPts val="0"/>
              </a:spcBef>
            </a:pPr>
            <a:r>
              <a:rPr lang="tt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 районы  </a:t>
            </a:r>
          </a:p>
          <a:p>
            <a:pPr algn="r">
              <a:spcBef>
                <a:spcPts val="0"/>
              </a:spcBef>
            </a:pPr>
            <a:r>
              <a:rPr lang="tt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Урмышлы төп гомуми белем бирү мәктәбенең</a:t>
            </a:r>
          </a:p>
          <a:p>
            <a:pPr algn="r">
              <a:spcBef>
                <a:spcPts val="0"/>
              </a:spcBef>
            </a:pPr>
            <a:r>
              <a:rPr lang="tt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башлангыч сыйныфлар укытучысы 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503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496D5-3CE1-4DA8-8C64-0ABF0342D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8814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5401BFB-8144-4DB3-A6CE-0E6458E45E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995526"/>
              </p:ext>
            </p:extLst>
          </p:nvPr>
        </p:nvGraphicFramePr>
        <p:xfrm>
          <a:off x="351692" y="609600"/>
          <a:ext cx="11530819" cy="6120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6102">
                  <a:extLst>
                    <a:ext uri="{9D8B030D-6E8A-4147-A177-3AD203B41FA5}">
                      <a16:colId xmlns:a16="http://schemas.microsoft.com/office/drawing/2014/main" val="2902814601"/>
                    </a:ext>
                  </a:extLst>
                </a:gridCol>
                <a:gridCol w="2811991">
                  <a:extLst>
                    <a:ext uri="{9D8B030D-6E8A-4147-A177-3AD203B41FA5}">
                      <a16:colId xmlns:a16="http://schemas.microsoft.com/office/drawing/2014/main" val="1065101571"/>
                    </a:ext>
                  </a:extLst>
                </a:gridCol>
                <a:gridCol w="5692726">
                  <a:extLst>
                    <a:ext uri="{9D8B030D-6E8A-4147-A177-3AD203B41FA5}">
                      <a16:colId xmlns:a16="http://schemas.microsoft.com/office/drawing/2014/main" val="361866907"/>
                    </a:ext>
                  </a:extLst>
                </a:gridCol>
              </a:tblGrid>
              <a:tr h="605034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Укытучы</a:t>
                      </a: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Укыта торган фәне 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extLst>
                  <a:ext uri="{0D108BD9-81ED-4DB2-BD59-A6C34878D82A}">
                    <a16:rowId xmlns:a16="http://schemas.microsoft.com/office/drawing/2014/main" val="1138377962"/>
                  </a:ext>
                </a:extLst>
              </a:tr>
              <a:tr h="1036798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Сахабутдинова Р.И.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Әйләнә -тирә дөн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«Формирование у учащихся понимания исторического прошлого в рамках программы по реализации ФГОС ООО».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extLst>
                  <a:ext uri="{0D108BD9-81ED-4DB2-BD59-A6C34878D82A}">
                    <a16:rowId xmlns:a16="http://schemas.microsoft.com/office/drawing/2014/main" val="709536337"/>
                  </a:ext>
                </a:extLst>
              </a:tr>
              <a:tr h="1036798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Абдуллина И.М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«Создание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здоровьесберегающей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технологии на уроках физкультуры в условиях введения и реализации ФГОС»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extLst>
                  <a:ext uri="{0D108BD9-81ED-4DB2-BD59-A6C34878D82A}">
                    <a16:rowId xmlns:a16="http://schemas.microsoft.com/office/drawing/2014/main" val="1873052287"/>
                  </a:ext>
                </a:extLst>
              </a:tr>
              <a:tr h="1348463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Сунгатуллина З.А.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«Творческая деятельность на уроках музыки как средство развития духовно-нравственной сферы учащихся с помощью внедрения новых образовательных стандартов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extLst>
                  <a:ext uri="{0D108BD9-81ED-4DB2-BD59-A6C34878D82A}">
                    <a16:rowId xmlns:a16="http://schemas.microsoft.com/office/drawing/2014/main" val="1824328291"/>
                  </a:ext>
                </a:extLst>
              </a:tr>
              <a:tr h="1036798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Хабибуллина Р.Н.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формирования лексического запаса учащихся на уроках иностранного языка путём применения игровых технологий.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extLst>
                  <a:ext uri="{0D108BD9-81ED-4DB2-BD59-A6C34878D82A}">
                    <a16:rowId xmlns:a16="http://schemas.microsoft.com/office/drawing/2014/main" val="732619387"/>
                  </a:ext>
                </a:extLst>
              </a:tr>
              <a:tr h="1036798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Хисамова З.М.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начальных классов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Азкомплектлы мәктәп шартларында укыту – тәрбия процессында укучыларның иҗади мөмкинлекләрен үстерү.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77" marR="66277" marT="0" marB="0"/>
                </a:tc>
                <a:extLst>
                  <a:ext uri="{0D108BD9-81ED-4DB2-BD59-A6C34878D82A}">
                    <a16:rowId xmlns:a16="http://schemas.microsoft.com/office/drawing/2014/main" val="2105426118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90548420-4C88-40F1-892C-0A6A7BA9B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098" y="42787"/>
            <a:ext cx="112260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Башлангыч сыйныфларда белем бирүче </a:t>
            </a:r>
            <a:r>
              <a:rPr kumimoji="0" lang="tt-RU" altLang="ru-RU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укытучыларның үз белемен </a:t>
            </a:r>
            <a:r>
              <a:rPr kumimoji="0" lang="tt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күтәрү темалары:</a:t>
            </a:r>
            <a:endParaRPr kumimoji="0" lang="tt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88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512C75-67E2-4247-8624-945E149954C0}"/>
              </a:ext>
            </a:extLst>
          </p:cNvPr>
          <p:cNvSpPr/>
          <p:nvPr/>
        </p:nvSpPr>
        <p:spPr>
          <a:xfrm>
            <a:off x="4178406" y="2733153"/>
            <a:ext cx="4431021" cy="13223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Үз белемеңне устерү формалары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0BF43B-D07A-4027-84E9-9B752CC4291C}"/>
              </a:ext>
            </a:extLst>
          </p:cNvPr>
          <p:cNvSpPr/>
          <p:nvPr/>
        </p:nvSpPr>
        <p:spPr>
          <a:xfrm>
            <a:off x="107231" y="1901901"/>
            <a:ext cx="2786902" cy="10452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Бирелгән тема буенча әдәбиятны өйрәнү.</a:t>
            </a:r>
            <a:b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BB37D66-6528-4DDD-BFF3-277CC98FBB5C}"/>
              </a:ext>
            </a:extLst>
          </p:cNvPr>
          <p:cNvSpPr/>
          <p:nvPr/>
        </p:nvSpPr>
        <p:spPr>
          <a:xfrm>
            <a:off x="9241492" y="1445454"/>
            <a:ext cx="2843278" cy="12414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Мәктәп метод берләшмәсе утырышында,педсоветта чыгыш ясау.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CE580C7-A2F7-4227-B86C-4A0AD622FDF8}"/>
              </a:ext>
            </a:extLst>
          </p:cNvPr>
          <p:cNvSpPr/>
          <p:nvPr/>
        </p:nvSpPr>
        <p:spPr>
          <a:xfrm>
            <a:off x="9495595" y="3573194"/>
            <a:ext cx="2589176" cy="149839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Мәктәп һәм шәһәр күләмендә ачык дәресләр, мастер класслар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73A422C-5A0B-43FA-8A71-805AE85BE502}"/>
              </a:ext>
            </a:extLst>
          </p:cNvPr>
          <p:cNvSpPr/>
          <p:nvPr/>
        </p:nvSpPr>
        <p:spPr>
          <a:xfrm>
            <a:off x="225084" y="3839729"/>
            <a:ext cx="2669048" cy="10452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Укытучыларга һәм укучыларга ярдәм күрсәтү.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F852062-BC60-492C-A4E3-CDE58D300464}"/>
              </a:ext>
            </a:extLst>
          </p:cNvPr>
          <p:cNvSpPr/>
          <p:nvPr/>
        </p:nvSpPr>
        <p:spPr>
          <a:xfrm>
            <a:off x="2696406" y="5265843"/>
            <a:ext cx="3088665" cy="9731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Шәхси сайтта эш нәтиҗәләрен бастыру.</a:t>
            </a:r>
            <a:endParaRPr lang="tt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8F641C4-99CA-442B-B1E9-89550D17479F}"/>
              </a:ext>
            </a:extLst>
          </p:cNvPr>
          <p:cNvSpPr/>
          <p:nvPr/>
        </p:nvSpPr>
        <p:spPr>
          <a:xfrm>
            <a:off x="6406929" y="5193038"/>
            <a:ext cx="3088665" cy="107411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Олимпиадаларда,бәйгеләрдә,конферен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ияләрдә катнашу.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D5A5C352-4332-40D0-85CC-F0EA74F5C62C}"/>
              </a:ext>
            </a:extLst>
          </p:cNvPr>
          <p:cNvSpPr/>
          <p:nvPr/>
        </p:nvSpPr>
        <p:spPr>
          <a:xfrm rot="10800000">
            <a:off x="4488182" y="1536894"/>
            <a:ext cx="405387" cy="11500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BBB03DA9-4854-42FD-B875-39BAFCF03E23}"/>
              </a:ext>
            </a:extLst>
          </p:cNvPr>
          <p:cNvSpPr/>
          <p:nvPr/>
        </p:nvSpPr>
        <p:spPr>
          <a:xfrm rot="10800000">
            <a:off x="7211444" y="1522826"/>
            <a:ext cx="380607" cy="1097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CAC351DF-BA8C-4858-A792-CD956B47E607}"/>
              </a:ext>
            </a:extLst>
          </p:cNvPr>
          <p:cNvSpPr/>
          <p:nvPr/>
        </p:nvSpPr>
        <p:spPr>
          <a:xfrm rot="6498008">
            <a:off x="3382086" y="1994764"/>
            <a:ext cx="459956" cy="1241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FF057D9E-89C8-4BD4-89A5-6F18EE8CA9A2}"/>
              </a:ext>
            </a:extLst>
          </p:cNvPr>
          <p:cNvSpPr/>
          <p:nvPr/>
        </p:nvSpPr>
        <p:spPr>
          <a:xfrm rot="14393845">
            <a:off x="8776691" y="2121536"/>
            <a:ext cx="437050" cy="9033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BFB63A9B-9FDE-479E-A115-D8642C758409}"/>
              </a:ext>
            </a:extLst>
          </p:cNvPr>
          <p:cNvSpPr/>
          <p:nvPr/>
        </p:nvSpPr>
        <p:spPr>
          <a:xfrm rot="3911134">
            <a:off x="3338586" y="3706605"/>
            <a:ext cx="381073" cy="1241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3B828244-E51A-4654-9A66-71C0863F58C0}"/>
              </a:ext>
            </a:extLst>
          </p:cNvPr>
          <p:cNvSpPr/>
          <p:nvPr/>
        </p:nvSpPr>
        <p:spPr>
          <a:xfrm>
            <a:off x="4519265" y="4168763"/>
            <a:ext cx="386538" cy="1083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288F7CF6-5A53-4F45-9F4D-227EE476D479}"/>
              </a:ext>
            </a:extLst>
          </p:cNvPr>
          <p:cNvSpPr/>
          <p:nvPr/>
        </p:nvSpPr>
        <p:spPr>
          <a:xfrm flipH="1">
            <a:off x="7249496" y="4168764"/>
            <a:ext cx="386538" cy="11282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A4B2BE15-5F2E-423F-8E0F-8DBF91119C1F}"/>
              </a:ext>
            </a:extLst>
          </p:cNvPr>
          <p:cNvSpPr/>
          <p:nvPr/>
        </p:nvSpPr>
        <p:spPr>
          <a:xfrm rot="17832153">
            <a:off x="8838309" y="3809965"/>
            <a:ext cx="391438" cy="1176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350BE83-0CCA-4AFB-9A32-768A310A9480}"/>
              </a:ext>
            </a:extLst>
          </p:cNvPr>
          <p:cNvSpPr/>
          <p:nvPr/>
        </p:nvSpPr>
        <p:spPr>
          <a:xfrm>
            <a:off x="6406929" y="395508"/>
            <a:ext cx="3088665" cy="1086875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t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Укытучыларның квалификация күтәрү курсларын үтү.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C99DA50-01F9-4086-ADF7-CC3257FE6A91}"/>
              </a:ext>
            </a:extLst>
          </p:cNvPr>
          <p:cNvSpPr/>
          <p:nvPr/>
        </p:nvSpPr>
        <p:spPr>
          <a:xfrm>
            <a:off x="2696406" y="510136"/>
            <a:ext cx="2947084" cy="10109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 әдәбиятка язылу.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49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938169-0C95-487F-8201-68E1D99F5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90766"/>
            <a:ext cx="10956648" cy="1201936"/>
          </a:xfrm>
        </p:spPr>
        <p:txBody>
          <a:bodyPr>
            <a:normAutofit fontScale="90000"/>
          </a:bodyPr>
          <a:lstStyle/>
          <a:p>
            <a:pPr algn="ctr"/>
            <a:r>
              <a:rPr lang="tt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Азкомплектлы мәктәп шартларында укыту – тәрбия про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цессында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укучыларның иҗади мөмкинлекләрен үстерү.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1A3827-2DA5-4189-A794-55DC713AE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614268"/>
            <a:ext cx="4495609" cy="3629464"/>
          </a:xfrm>
        </p:spPr>
        <p:txBody>
          <a:bodyPr>
            <a:normAutofit fontScale="25000" lnSpcReduction="20000"/>
          </a:bodyPr>
          <a:lstStyle/>
          <a:p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Максат –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укучыларның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иҗади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мөмкинлекләрен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ачыклау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аларның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эшчәнлегенә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кирәкле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шартлар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тудырып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аның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сәләтен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үстерү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гаиләнең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тәрбияви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мөмкинлекләрен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өйрәнеп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бала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үсешенә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этәргеч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булырлык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алымнары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куллану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3E5288-EF98-4944-B728-96BAB562F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289" y="1392702"/>
            <a:ext cx="6639951" cy="475487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Бурычлар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шәхси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үзенчәлекләрен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исәпкә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һәр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укучыны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акыл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эшчәнлегенә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аларның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программа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бик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яхшы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үзләштерүләренә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ирешү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көченә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үз-үзенә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ышаныч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тәрбияләү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иҗади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фикерләү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сәләтләрен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мөстәкыйльлекне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үстерү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укыту-тәрбия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эшләрен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оештырганда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технологияләрдән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файдалану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укучыларны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алган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белемнәрен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тормышта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куллана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белергә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өйрәтү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сәләтле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белән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эшләү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махсус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биремнәр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анкета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сораулары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олимпиада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конкурсларга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әзерлек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булдыру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югары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әхлакый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сыйфатларга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интерактив,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мөмкинлекләргә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булган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иҗади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шәхес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тәрбияләү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1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B4C24A0-C091-4F2A-A48C-A5C06858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58896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146376-EC2B-47C7-88AD-B2DBAF7FB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4DD933F-ED2B-4B69-844D-E107AA33E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5819"/>
              </p:ext>
            </p:extLst>
          </p:nvPr>
        </p:nvGraphicFramePr>
        <p:xfrm>
          <a:off x="98474" y="112541"/>
          <a:ext cx="12093524" cy="6538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7654">
                  <a:extLst>
                    <a:ext uri="{9D8B030D-6E8A-4147-A177-3AD203B41FA5}">
                      <a16:colId xmlns:a16="http://schemas.microsoft.com/office/drawing/2014/main" val="592245566"/>
                    </a:ext>
                  </a:extLst>
                </a:gridCol>
                <a:gridCol w="398102">
                  <a:extLst>
                    <a:ext uri="{9D8B030D-6E8A-4147-A177-3AD203B41FA5}">
                      <a16:colId xmlns:a16="http://schemas.microsoft.com/office/drawing/2014/main" val="886342877"/>
                    </a:ext>
                  </a:extLst>
                </a:gridCol>
                <a:gridCol w="7862885">
                  <a:extLst>
                    <a:ext uri="{9D8B030D-6E8A-4147-A177-3AD203B41FA5}">
                      <a16:colId xmlns:a16="http://schemas.microsoft.com/office/drawing/2014/main" val="2336356502"/>
                    </a:ext>
                  </a:extLst>
                </a:gridCol>
                <a:gridCol w="2494883">
                  <a:extLst>
                    <a:ext uri="{9D8B030D-6E8A-4147-A177-3AD203B41FA5}">
                      <a16:colId xmlns:a16="http://schemas.microsoft.com/office/drawing/2014/main" val="1973109970"/>
                    </a:ext>
                  </a:extLst>
                </a:gridCol>
              </a:tblGrid>
              <a:tr h="459969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юнәлешләр: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№ 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т.б.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Эш төрләре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Үтәү вакыты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300204912"/>
                  </a:ext>
                </a:extLst>
              </a:tr>
              <a:tr h="243416">
                <a:tc rowSpan="6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</a:t>
                      </a: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Фәнни – теоретик белемне күтәрү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Башлангыч сыйныфлар өчен яңалыклар һәм үзгәрешләрне өйрәнү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Һәр уку елының август аенда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1781390609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Материаль базаны ныгыту (иҗат лабораториясен баету)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Даими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1853204366"/>
                  </a:ext>
                </a:extLst>
              </a:tr>
              <a:tr h="337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Дәрестә куллану өчен кызыклы уеннар, кроссвордлар, сораулар җыю. Тестлар белән эшләүне булдыру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Уку елы дәвамында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4268282980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Дәресләр өчен методик әсбаплар, дидактик материаллар булдыру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Уку елы дәвамында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84572325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Дәресләрдә техник җиһазлардан файдалану, компьютер куллану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Уку елы дәвамында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1081292082"/>
                  </a:ext>
                </a:extLst>
              </a:tr>
              <a:tr h="2692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Тәрбия сәгатьләре өчен иҗат лабораториясен баету. Кызыкла һәм мавыктыргыч уеннар куллану.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Уку елы дәвамында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141906821"/>
                  </a:ext>
                </a:extLst>
              </a:tr>
              <a:tr h="224295">
                <a:tc rowSpan="10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II</a:t>
                      </a: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 Методик осталыкны арттыру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Матбугатта чыккан яңа китаплар белән танышып бару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Даими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3808266050"/>
                  </a:ext>
                </a:extLst>
              </a:tr>
              <a:tr h="221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Башлангыч сыйныф укытучылары өчен оештырыла торган мәктәп, район, республика  семинарларында катнашу.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Уку елы дәвамында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272565393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Ачык дәресләр күрсәтү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График нигезендә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338555919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4.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Үзара дәресләрдә булу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Уку елы дәвамында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679882467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5.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Әти-әниләрне дәресләргә чакыру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Даими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4095089212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6.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Әти-әниләр белән төрле кичәләр үткәрү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График нигезендә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1884309268"/>
                  </a:ext>
                </a:extLst>
              </a:tr>
              <a:tr h="6778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7.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 а)  Педагогиканың  методологик  нигезләрен  һәм  категорияләрен  белү.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б)  Шәхеснең үсеш  закончалыкларын  һәм социаль  формалашуын белү.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 в) Тәрбиянең  асылын, максатын, бурычларын, формаларын һәм методларын  аңлау.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Даими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693097660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8.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Сәләтле укучылар белән төрле гамәли, фәнни конференцияләрдә катнашу.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Уку елы дәвамында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4246862909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9.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Иң яхшы дәрес сценарийларын, табышларны җыеп, үзеңдә база булдыру.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Даими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718432992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10.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Интернет аша иң яхшы дәресләр, чаралар белән танышу.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Даими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673897706"/>
                  </a:ext>
                </a:extLst>
              </a:tr>
              <a:tr h="107499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III</a:t>
                      </a:r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</a:t>
                      </a: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Педагогик – психологик  культураны күтәрү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 а)  Педагогиканың  методологик  нигезләрен  һәм  категорияләрен  белү.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б)  Шәхеснең үсеш  закончалыкларын  һәм социаль  формалашуын белү.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 в) Тәрбиянең  асылын, максатын, бурычларын, формаларын һәм методларын  аңлау.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г) Баланың  психологик үсеш закончалыкларын белү.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 д) Шәхеснең төрле яшәү  этапларындагы  индивидуаль  психологик  үзенчәлекләрен белү</a:t>
                      </a:r>
                      <a:endParaRPr lang="ru-RU" sz="1200" dirty="0">
                        <a:effectLst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Даими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3788252214"/>
                  </a:ext>
                </a:extLst>
              </a:tr>
              <a:tr h="405434"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Педагогик – психологик  темага  багышланган  мәкаләләрне “Гаилә һәм мәктәп”, “Мәгариф”  һ. б. газета-журналлардан укып  бару, интернет аша танышу.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Даими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2077595999"/>
                  </a:ext>
                </a:extLst>
              </a:tr>
              <a:tr h="224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Анкеталар, тестлар аша укучыларның психологик үсеш дәрәҗәсен өйрәнү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Даими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6" marR="12306" marT="0" marB="0"/>
                </a:tc>
                <a:extLst>
                  <a:ext uri="{0D108BD9-81ED-4DB2-BD59-A6C34878D82A}">
                    <a16:rowId xmlns:a16="http://schemas.microsoft.com/office/drawing/2014/main" val="876078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70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DC380F5-F75D-4C65-BF86-69D781DC7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472407"/>
              </p:ext>
            </p:extLst>
          </p:nvPr>
        </p:nvGraphicFramePr>
        <p:xfrm>
          <a:off x="377371" y="159657"/>
          <a:ext cx="11683999" cy="69910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4840">
                  <a:extLst>
                    <a:ext uri="{9D8B030D-6E8A-4147-A177-3AD203B41FA5}">
                      <a16:colId xmlns:a16="http://schemas.microsoft.com/office/drawing/2014/main" val="3534088635"/>
                    </a:ext>
                  </a:extLst>
                </a:gridCol>
                <a:gridCol w="673513">
                  <a:extLst>
                    <a:ext uri="{9D8B030D-6E8A-4147-A177-3AD203B41FA5}">
                      <a16:colId xmlns:a16="http://schemas.microsoft.com/office/drawing/2014/main" val="197987933"/>
                    </a:ext>
                  </a:extLst>
                </a:gridCol>
                <a:gridCol w="6632647">
                  <a:extLst>
                    <a:ext uri="{9D8B030D-6E8A-4147-A177-3AD203B41FA5}">
                      <a16:colId xmlns:a16="http://schemas.microsoft.com/office/drawing/2014/main" val="4252057945"/>
                    </a:ext>
                  </a:extLst>
                </a:gridCol>
                <a:gridCol w="2532999">
                  <a:extLst>
                    <a:ext uri="{9D8B030D-6E8A-4147-A177-3AD203B41FA5}">
                      <a16:colId xmlns:a16="http://schemas.microsoft.com/office/drawing/2014/main" val="2241106693"/>
                    </a:ext>
                  </a:extLst>
                </a:gridCol>
              </a:tblGrid>
              <a:tr h="429991">
                <a:tc rowSpan="7"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V. Укыту – тәрбия процессын камилләштерү эшенә керткән өлеш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b="0" dirty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b="0" dirty="0">
                          <a:solidFill>
                            <a:schemeClr val="tx1"/>
                          </a:solidFill>
                          <a:effectLst/>
                        </a:rPr>
                        <a:t>Туган телне өйрәнү һәм өйрәтүгә зур игътибар бирү, сыйныф бүлмәсен җиһазлау.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b="0" dirty="0">
                          <a:solidFill>
                            <a:schemeClr val="tx1"/>
                          </a:solidFill>
                          <a:effectLst/>
                        </a:rPr>
                        <a:t>Даими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551491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 Укучыларның сәламәтлеген саклау юнәлешендә эшләү.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Уку елы дәвамында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2109017750"/>
                  </a:ext>
                </a:extLst>
              </a:tr>
              <a:tr h="429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3.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Укучыларның үз-үзләрен тәрбияле тотарга, китап белән эшләргә, өлкәннәргә игътибарлы, ярдәмчел булырга өйрәтү максатыннан төрле чаралар үткәрү.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Уку елы дәвамында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2634435219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4.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Экологик  тәрбия  бирү. Сыйныф сәгатьләре  үткәрү.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Уку елы дәвамында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4146465643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5.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Тәрбия сәгатьләрендә “Гаилә педагогикасы”н куллану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Даими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1489289401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6.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Гаилә бәйрәмнәре үткәрү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Елга бер тапкыр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3553877995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7.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Ата-аналар җыелышларында чыгыш ясау</a:t>
                      </a: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График нигезендә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1541734290"/>
                  </a:ext>
                </a:extLst>
              </a:tr>
              <a:tr h="209676">
                <a:tc rowSpan="6"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V. </a:t>
                      </a: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Эстетик  зәвыкны  камилләштерү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Концерт – спектакльләргә  культпоход  ясау.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Мөмкинлеккә карап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656992956"/>
                  </a:ext>
                </a:extLst>
              </a:tr>
              <a:tr h="429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Радио тыңлау, телевизор карап, әдәби  әсәрләрнең  тапшырылуын күзәтү.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Даими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2709915603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Мәдәният йортларында  үткәрелгән  чараларны  карау.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Даими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1401492801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4.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Әдәби китаплар уку, язучыларыбызның иҗатлары белән танышу.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Даими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1743711992"/>
                  </a:ext>
                </a:extLst>
              </a:tr>
              <a:tr h="429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5.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Газета-журналларга язылу: “Сөембикә”, “Мәгариф”, “Гаилә һәм мәктәп”, “Ватаным Татарстан”, “Татарстан яшьләре”.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Һәр ярты ел саен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2044893794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6.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Һәр ел фасылында балалар белән  табигатькә экскурсия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Даими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2150326156"/>
                  </a:ext>
                </a:extLst>
              </a:tr>
              <a:tr h="209676">
                <a:tc rowSpan="8"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VI. Практик чыгышлар.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Башлангыч сыйныфлар атналыгын үткәрү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rowSpan="8"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2019-2023 ел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121315660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“Туган тел” айлыгы үткәрү.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078818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Дәрестән тыш чаралар үткәрүне дәвам итү.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463929"/>
                  </a:ext>
                </a:extLst>
              </a:tr>
              <a:tr h="2841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4.</a:t>
                      </a:r>
                      <a:endParaRPr lang="ru-RU" sz="1400">
                        <a:effectLst/>
                      </a:endParaRPr>
                    </a:p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Әдипләрнең юбилейларын билгеләп үтү.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549634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5.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Ачык тәрбия сәгатьләре уздыру.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717377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6.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Ачык дәресләр күрсәтү.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89117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7.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Төрле конкурсларда, бәйгеләрдә катнашу.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652489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8.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Үз эшеңә анализ ясау күнекмәләрен үстерү.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55434"/>
                  </a:ext>
                </a:extLst>
              </a:tr>
              <a:tr h="209676">
                <a:tc rowSpan="4"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VII. Компьютер технологиясен өйрәнү һәм камилләштерү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Үз сайтымны тулылындыру, яңарту өстендә эшләү.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rowSpan="4"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2019-2023 ел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extLst>
                  <a:ext uri="{0D108BD9-81ED-4DB2-BD59-A6C34878D82A}">
                    <a16:rowId xmlns:a16="http://schemas.microsoft.com/office/drawing/2014/main" val="3697551211"/>
                  </a:ext>
                </a:extLst>
              </a:tr>
              <a:tr h="209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Электрон дәреслекләр белән эшне киңәйтү.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557859"/>
                  </a:ext>
                </a:extLst>
              </a:tr>
              <a:tr h="429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Интернет-тестирование, интернет-</a:t>
                      </a:r>
                      <a:endParaRPr lang="ru-RU" sz="1400" dirty="0">
                        <a:effectLst/>
                      </a:endParaRPr>
                    </a:p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конкурсларда катнашу.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23679"/>
                  </a:ext>
                </a:extLst>
              </a:tr>
              <a:tr h="4675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>
                          <a:effectLst/>
                        </a:rPr>
                        <a:t>Укытуда интернет - ресурсларны куллану.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5" marR="143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94244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BDAAFE9-CC3C-4AFA-A997-ABC441354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234" y="-1128100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043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D86FEAF-95B8-4A62-9C6F-8284BCDE8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968831"/>
              </p:ext>
            </p:extLst>
          </p:nvPr>
        </p:nvGraphicFramePr>
        <p:xfrm>
          <a:off x="98474" y="126608"/>
          <a:ext cx="11943472" cy="6513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3748">
                  <a:extLst>
                    <a:ext uri="{9D8B030D-6E8A-4147-A177-3AD203B41FA5}">
                      <a16:colId xmlns:a16="http://schemas.microsoft.com/office/drawing/2014/main" val="3265825102"/>
                    </a:ext>
                  </a:extLst>
                </a:gridCol>
                <a:gridCol w="4647246">
                  <a:extLst>
                    <a:ext uri="{9D8B030D-6E8A-4147-A177-3AD203B41FA5}">
                      <a16:colId xmlns:a16="http://schemas.microsoft.com/office/drawing/2014/main" val="2063087886"/>
                    </a:ext>
                  </a:extLst>
                </a:gridCol>
                <a:gridCol w="1997713">
                  <a:extLst>
                    <a:ext uri="{9D8B030D-6E8A-4147-A177-3AD203B41FA5}">
                      <a16:colId xmlns:a16="http://schemas.microsoft.com/office/drawing/2014/main" val="1525200112"/>
                    </a:ext>
                  </a:extLst>
                </a:gridCol>
                <a:gridCol w="3324765">
                  <a:extLst>
                    <a:ext uri="{9D8B030D-6E8A-4147-A177-3AD203B41FA5}">
                      <a16:colId xmlns:a16="http://schemas.microsoft.com/office/drawing/2014/main" val="2184641973"/>
                    </a:ext>
                  </a:extLst>
                </a:gridCol>
              </a:tblGrid>
              <a:tr h="3224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лар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Эшнең эчтәлеге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лар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Тәкъдим итү формалары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62472864"/>
                  </a:ext>
                </a:extLst>
              </a:tr>
              <a:tr h="13739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</a:t>
                      </a: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ика этабы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вырлыкларны анализлау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кую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буенча фәнни хезмәтләрне өйрәнү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-2020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 елы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Хезмәттәшләр белән, МБ җитәкчесе белән фикерләшү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50267365"/>
                  </a:ext>
                </a:extLst>
              </a:tr>
              <a:tr h="13457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Фаразлау этабы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буенча максат һәм бурычлар кую.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Проблеманы чишү буенча эш төрләрен ачыклау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Нәтиҗәләрне ачыклау.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уку елы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 утырышында чыгыш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81168871"/>
                  </a:ext>
                </a:extLst>
              </a:tr>
              <a:tr h="15042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Гамәли этап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Алдынгы педагогик тәҗрибәне, төрле эш алымнарын өйрәнү һәм куллану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 комплекс төзү.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Агымдагы һәм арадаш нәтиҗәләрне күзәтү, эшкә төзәтмәләр кертү.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2020-2021у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 елы.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уку елы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Ачык дәресләр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 утырышында чыгыш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0290736"/>
                  </a:ext>
                </a:extLst>
              </a:tr>
              <a:tr h="10234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Гомумиләштерү этабы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Нәтиҗә ясау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Нәтиҗәләрне гомумиләштерү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Эшне күрсәтү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нче уку елы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 киңәшмәдә, район, республика семинарында чыгыш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14642378"/>
                  </a:ext>
                </a:extLst>
              </a:tr>
              <a:tr h="9434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Тәҗрибә уртаклашу этабы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Тупланган тәҗрибәне эштә куллану һәм  тарату.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</a:t>
                      </a: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нче уку елы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Иҗат отчеты, төрле матбугат чараларында публикацияләр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Эш тәҗрибәсе белән уртаклашу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11044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59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14679-D71B-4BFC-8CBE-4F831654B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4658"/>
            <a:ext cx="8596668" cy="11605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Балалар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белән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эш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түбәндәге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юнәлешләр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буенча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алып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барыла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br>
              <a:rPr lang="ru-RU" sz="32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131BD7-894E-41EA-A337-A064FCFC4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4566"/>
            <a:ext cx="10775852" cy="368573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төркемнәрдә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олимпиадаларда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түгәрәкләрдә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шөгыльләнү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дәрестән соң эшчәнлек;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иҗади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бәйгеләр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фәнни-гамәли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конференцияләр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вакытлы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матбугат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белән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танышу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хезмәтләрен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басмаларга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тәкъдим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итү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ресурсларны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максатчан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файдалану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5D74D41-C274-48F9-BDE9-BD25FBABEDA1}"/>
              </a:ext>
            </a:extLst>
          </p:cNvPr>
          <p:cNvSpPr/>
          <p:nvPr/>
        </p:nvSpPr>
        <p:spPr>
          <a:xfrm>
            <a:off x="534572" y="5233182"/>
            <a:ext cx="10775853" cy="128016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Көтелгән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нәтиҗә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халыкара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tt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йгеләрдә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уңыш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яулавы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уңышларның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киләчәктә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сайлаячак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һөнәр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кирәкле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27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E77E0-0220-4420-966A-8C8AA7EDB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211015"/>
            <a:ext cx="5078436" cy="1153551"/>
          </a:xfrm>
        </p:spPr>
        <p:txBody>
          <a:bodyPr>
            <a:normAutofit/>
          </a:bodyPr>
          <a:lstStyle/>
          <a:p>
            <a:pPr algn="ctr"/>
            <a:r>
              <a:rPr lang="tt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“Оста куллар”, “Тылсымлы пумала” түгәрәгенә укучылар теләп йөриләр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F561B39-9FE6-45A8-9537-12417F52F0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99864" y="1041009"/>
            <a:ext cx="5229856" cy="3379892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0C0B3E36-54A4-4C94-8C41-0746867278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00800" y="3555610"/>
            <a:ext cx="4865047" cy="3118678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42A066-B73D-4C07-A46B-9A6CAAC6B1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t="20665" r="861" b="25950"/>
          <a:stretch/>
        </p:blipFill>
        <p:spPr>
          <a:xfrm>
            <a:off x="262280" y="183711"/>
            <a:ext cx="4308211" cy="3118679"/>
          </a:xfrm>
          <a:prstGeom prst="rect">
            <a:avLst/>
          </a:prstGeom>
        </p:spPr>
      </p:pic>
      <p:pic>
        <p:nvPicPr>
          <p:cNvPr id="7" name="Объект 5">
            <a:extLst>
              <a:ext uri="{FF2B5EF4-FFF2-40B4-BE49-F238E27FC236}">
                <a16:creationId xmlns:a16="http://schemas.microsoft.com/office/drawing/2014/main" id="{F167CAB1-54A0-46E0-8734-B63E2D194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26" y="2889544"/>
            <a:ext cx="5275037" cy="306271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F9BCF06-B726-4863-921D-5B0CE8767EE9}"/>
              </a:ext>
            </a:extLst>
          </p:cNvPr>
          <p:cNvSpPr/>
          <p:nvPr/>
        </p:nvSpPr>
        <p:spPr>
          <a:xfrm>
            <a:off x="516164" y="6111273"/>
            <a:ext cx="5275037" cy="5630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Класстан тыш эшчәнлек вакытында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78904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313E1-6DD2-439D-8AF7-C2E870190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10576820" cy="628356"/>
          </a:xfrm>
        </p:spPr>
        <p:txBody>
          <a:bodyPr>
            <a:normAutofit fontScale="90000"/>
          </a:bodyPr>
          <a:lstStyle/>
          <a:p>
            <a:pPr algn="ctr"/>
            <a:r>
              <a:rPr lang="tt-RU" dirty="0">
                <a:solidFill>
                  <a:schemeClr val="accent2">
                    <a:lumMod val="50000"/>
                  </a:schemeClr>
                </a:solidFill>
              </a:rPr>
              <a:t>Төрле фән атналыкларында катнашу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B2CD369-3A96-4A8D-85DB-86BCFB3F9F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41" y="1237957"/>
            <a:ext cx="3986382" cy="2989787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93411E1C-9075-40D5-87B6-591833F02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84" y="1115770"/>
            <a:ext cx="3263503" cy="4351338"/>
          </a:xfrm>
        </p:spPr>
      </p:pic>
      <p:pic>
        <p:nvPicPr>
          <p:cNvPr id="7" name="Объект 7">
            <a:extLst>
              <a:ext uri="{FF2B5EF4-FFF2-40B4-BE49-F238E27FC236}">
                <a16:creationId xmlns:a16="http://schemas.microsoft.com/office/drawing/2014/main" id="{C7ADCA1F-2F90-4A87-8DB0-F726B89A82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05" y="1176864"/>
            <a:ext cx="3263503" cy="43513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CA5DA0-6E0C-4305-9A75-3EC8D7FC3B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249" y="3966226"/>
            <a:ext cx="3986382" cy="273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010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B3903-FB53-47EE-9729-B2CA547F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79489"/>
            <a:ext cx="11069189" cy="813087"/>
          </a:xfrm>
        </p:spPr>
        <p:txBody>
          <a:bodyPr>
            <a:noAutofit/>
          </a:bodyPr>
          <a:lstStyle/>
          <a:p>
            <a:pPr algn="ctr"/>
            <a:r>
              <a:rPr lang="tt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бакчасы коллективы белән тыгыз элемтәдә торабыз, педагогик хезмәттәшлек алып барабыз. 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57624E-B8D8-4E86-8630-880BDB74FE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3" t="29743" r="-257" b="5497"/>
          <a:stretch/>
        </p:blipFill>
        <p:spPr>
          <a:xfrm>
            <a:off x="6096000" y="1414142"/>
            <a:ext cx="5725859" cy="3127503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7E375330-BCB0-43DA-B53B-46C7485A77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20" r="-2906" b="16127"/>
          <a:stretch/>
        </p:blipFill>
        <p:spPr>
          <a:xfrm>
            <a:off x="444653" y="1414142"/>
            <a:ext cx="4803876" cy="3271076"/>
          </a:xfr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42F78161-FAF0-4983-8F39-663AC159BD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22" y="3016000"/>
            <a:ext cx="5725858" cy="3781567"/>
          </a:xfrm>
        </p:spPr>
      </p:pic>
    </p:spTree>
    <p:extLst>
      <p:ext uri="{BB962C8B-B14F-4D97-AF65-F5344CB8AC3E}">
        <p14:creationId xmlns:p14="http://schemas.microsoft.com/office/powerpoint/2010/main" val="1133051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85AF4-E611-4058-A208-8EFB4BE7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5181600" cy="825305"/>
          </a:xfrm>
        </p:spPr>
        <p:txBody>
          <a:bodyPr>
            <a:noAutofit/>
          </a:bodyPr>
          <a:lstStyle/>
          <a:p>
            <a:pPr algn="ctr"/>
            <a:r>
              <a:rPr lang="tt-RU" sz="4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Уңышларыбыз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E022AC-C9FB-4102-9586-A9AE7F9C4C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A76A6A8-A73E-4DE1-948B-CFB291342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434904"/>
            <a:ext cx="4184035" cy="4813495"/>
          </a:xfrm>
        </p:spPr>
        <p:txBody>
          <a:bodyPr/>
          <a:lstStyle/>
          <a:p>
            <a:pPr fontAlgn="base"/>
            <a:r>
              <a:rPr lang="tt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-Ризаэтдин Фахретдин исемендәге төбәкара конференциясендә 3 урын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tt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-Республикакүләм “Батырлар эзеннән” бәйгесендә  1 җиңүче һәм 3 призер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5BA241-D377-471D-9A2A-545383947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35" y="3573194"/>
            <a:ext cx="4818232" cy="3068926"/>
          </a:xfrm>
          <a:prstGeom prst="rect">
            <a:avLst/>
          </a:prstGeom>
        </p:spPr>
      </p:pic>
      <p:pic>
        <p:nvPicPr>
          <p:cNvPr id="9" name="Объект 5">
            <a:extLst>
              <a:ext uri="{FF2B5EF4-FFF2-40B4-BE49-F238E27FC236}">
                <a16:creationId xmlns:a16="http://schemas.microsoft.com/office/drawing/2014/main" id="{F8523B60-E37C-424F-B187-00D10984B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75" y="215880"/>
            <a:ext cx="2822092" cy="3715309"/>
          </a:xfrm>
          <a:prstGeom prst="rect">
            <a:avLst/>
          </a:prstGeom>
        </p:spPr>
      </p:pic>
      <p:pic>
        <p:nvPicPr>
          <p:cNvPr id="10" name="Объект 7">
            <a:extLst>
              <a:ext uri="{FF2B5EF4-FFF2-40B4-BE49-F238E27FC236}">
                <a16:creationId xmlns:a16="http://schemas.microsoft.com/office/drawing/2014/main" id="{C146A6E4-20FD-4C1E-B0A3-6D0B87886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709" y="188196"/>
            <a:ext cx="3074056" cy="3715309"/>
          </a:xfrm>
          <a:prstGeom prst="rect">
            <a:avLst/>
          </a:prstGeom>
        </p:spPr>
      </p:pic>
      <p:pic>
        <p:nvPicPr>
          <p:cNvPr id="5" name="Объект 7">
            <a:extLst>
              <a:ext uri="{FF2B5EF4-FFF2-40B4-BE49-F238E27FC236}">
                <a16:creationId xmlns:a16="http://schemas.microsoft.com/office/drawing/2014/main" id="{3C658DAF-969F-4D34-AFDA-73FD07346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934" y="3364114"/>
            <a:ext cx="5181600" cy="33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0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F451CBD-E5B8-4920-889D-247940CC3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053" y="569621"/>
            <a:ext cx="2620745" cy="360455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C48330-06BE-4082-B6AB-969F3B8A5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274" y="863186"/>
            <a:ext cx="2708934" cy="39364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1AB675-414C-48B3-91D1-D84D76BED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553" y="2969057"/>
            <a:ext cx="2708934" cy="37258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715655-6418-404F-BA3A-959E99939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888" y="43556"/>
            <a:ext cx="2617055" cy="35994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B05ADA-D0DA-4A27-ABBA-30015C6E3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458" y="2936965"/>
            <a:ext cx="2883095" cy="3747135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B7C4A7A-B3BB-43A0-8DA7-A5FC30BC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68" y="453937"/>
            <a:ext cx="8596668" cy="1320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22FE88BF-1B97-4840-BB0F-2BA7E3A09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105" y="1146779"/>
            <a:ext cx="5283023" cy="4894582"/>
          </a:xfrm>
        </p:spPr>
        <p:txBody>
          <a:bodyPr/>
          <a:lstStyle/>
          <a:p>
            <a:r>
              <a:rPr lang="tt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“Театр һәм балалар” - 2 урын</a:t>
            </a:r>
          </a:p>
          <a:p>
            <a:endParaRPr lang="tt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t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-“Җәлил укулары” - 2 урын </a:t>
            </a: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t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“Мама – это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жизнь» - 2,3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урыннар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«Национальные традиции и обычаи в моей семье» - 3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 огненных лет» - 3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2BDFBFD5-9737-4735-B6FC-521FEE33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2160590"/>
            <a:ext cx="2042350" cy="5653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486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B2E99-C855-4CBB-BDD8-0A06BE23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422032"/>
            <a:ext cx="10323601" cy="140681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«Кенгуру»                                       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uchi.ru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                 «</a:t>
            </a:r>
            <a:r>
              <a:rPr lang="tt-RU" b="1" dirty="0">
                <a:solidFill>
                  <a:schemeClr val="accent2">
                    <a:lumMod val="50000"/>
                  </a:schemeClr>
                </a:solidFill>
              </a:rPr>
              <a:t>Русский медве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ж</a:t>
            </a:r>
            <a:r>
              <a:rPr lang="tt-RU" b="1" dirty="0">
                <a:solidFill>
                  <a:schemeClr val="accent2">
                    <a:lumMod val="50000"/>
                  </a:schemeClr>
                </a:solidFill>
              </a:rPr>
              <a:t>онок”</a:t>
            </a:r>
            <a:br>
              <a:rPr lang="tt-RU" dirty="0"/>
            </a:br>
            <a:r>
              <a:rPr lang="tt-RU" dirty="0"/>
              <a:t> </a:t>
            </a: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3141307-2F55-44AD-9260-C57894568733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75104171"/>
              </p:ext>
            </p:extLst>
          </p:nvPr>
        </p:nvGraphicFramePr>
        <p:xfrm>
          <a:off x="144201" y="1628226"/>
          <a:ext cx="3575526" cy="5192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Acrobat Document" r:id="rId3" imgW="5667149" imgH="8020004" progId="AcroExch.Document.11">
                  <p:embed/>
                </p:oleObj>
              </mc:Choice>
              <mc:Fallback>
                <p:oleObj name="Acrobat Document" r:id="rId3" imgW="5667149" imgH="8020004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201" y="1628226"/>
                        <a:ext cx="3575526" cy="51927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3B12F4-73C0-4C02-8FAF-D40F5C5F33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042" y="1220419"/>
            <a:ext cx="3872958" cy="5155761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68F9A7E8-58DE-4B3B-A88C-72ABFB4A3E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8560" y="1062133"/>
            <a:ext cx="3721650" cy="5472332"/>
          </a:xfrm>
        </p:spPr>
      </p:pic>
    </p:spTree>
    <p:extLst>
      <p:ext uri="{BB962C8B-B14F-4D97-AF65-F5344CB8AC3E}">
        <p14:creationId xmlns:p14="http://schemas.microsoft.com/office/powerpoint/2010/main" val="4065264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C48AC-0EFD-4308-A9E9-8C3FA2D26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723" y="1350498"/>
            <a:ext cx="10156874" cy="2700338"/>
          </a:xfrm>
        </p:spPr>
        <p:txBody>
          <a:bodyPr/>
          <a:lstStyle/>
          <a:p>
            <a:pPr algn="ctr"/>
            <a:r>
              <a:rPr lang="tt-RU" sz="7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</a:t>
            </a:r>
            <a:r>
              <a:rPr lang="ru-RU" sz="72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ътибарыгыз</a:t>
            </a:r>
            <a:r>
              <a:rPr lang="ru-RU" sz="7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7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өчен рәхмәт!</a:t>
            </a:r>
            <a:endParaRPr lang="ru-RU" sz="7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8911BF-CDD4-4092-92E2-4B79E0A70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24313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518</TotalTime>
  <Words>1254</Words>
  <Application>Microsoft Office PowerPoint</Application>
  <PresentationFormat>Широкоэкранный</PresentationFormat>
  <Paragraphs>256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 3</vt:lpstr>
      <vt:lpstr>Аспект</vt:lpstr>
      <vt:lpstr>Acrobat Document</vt:lpstr>
      <vt:lpstr>Үз белемеңне күтәрү  өстендә эш</vt:lpstr>
      <vt:lpstr>Презентация PowerPoint</vt:lpstr>
      <vt:lpstr>Презентация PowerPoint</vt:lpstr>
      <vt:lpstr>Азкомплектлы мәктәп шартларында укыту – тәрбия процессында укучыларның иҗади мөмкинлекләрен үстерү. </vt:lpstr>
      <vt:lpstr>Презентация PowerPoint</vt:lpstr>
      <vt:lpstr>Презентация PowerPoint</vt:lpstr>
      <vt:lpstr>Презентация PowerPoint</vt:lpstr>
      <vt:lpstr>Балалар белән эш түбәндәге юнәлешләр буенча алып барыла: </vt:lpstr>
      <vt:lpstr>“Оста куллар”, “Тылсымлы пумала” түгәрәгенә укучылар теләп йөриләр</vt:lpstr>
      <vt:lpstr>Төрле фән атналыкларында катнашу </vt:lpstr>
      <vt:lpstr>Балалар бакчасы коллективы белән тыгыз элемтәдә торабыз, педагогик хезмәттәшлек алып барабыз. </vt:lpstr>
      <vt:lpstr>Уңышларыбыз</vt:lpstr>
      <vt:lpstr>Презентация PowerPoint</vt:lpstr>
      <vt:lpstr>«Кенгуру»                                        uchi.ru                   «Русский медвежонок”  </vt:lpstr>
      <vt:lpstr>Игътибарыгыз өчен рәхмәт!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54</cp:revision>
  <dcterms:created xsi:type="dcterms:W3CDTF">2022-04-17T12:39:37Z</dcterms:created>
  <dcterms:modified xsi:type="dcterms:W3CDTF">2022-04-19T02:31:12Z</dcterms:modified>
</cp:coreProperties>
</file>